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3" r:id="rId9"/>
    <p:sldId id="266" r:id="rId10"/>
    <p:sldId id="264" r:id="rId11"/>
    <p:sldId id="267" r:id="rId12"/>
    <p:sldId id="265" r:id="rId13"/>
    <p:sldId id="268" r:id="rId14"/>
    <p:sldId id="270" r:id="rId15"/>
    <p:sldId id="272" r:id="rId16"/>
    <p:sldId id="271" r:id="rId17"/>
    <p:sldId id="273"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88" d="100"/>
          <a:sy n="88" d="100"/>
        </p:scale>
        <p:origin x="1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AE0C-2E8B-7F0D-53B5-4316171A2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4192712-7849-D92B-B051-752C1487E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1CCCFA8-3A88-9D9E-8459-F48F89DFB480}"/>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31BAD1C1-EDEF-9A36-E2F2-0F4ABB1233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A1AF9E-D44B-4D5F-2EC0-36E82D698DEB}"/>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007901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CF26-5D28-B160-8E03-560A74F095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351227-EB21-527C-FF8A-4A0EC794D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9236E0-62C5-D9DD-6177-3A53850C2A9B}"/>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02C013BE-DEED-60A1-B9E2-7EE6F48E4B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169B3E-213B-8190-81D2-EF0EEE7014E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6222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5239F-65E3-1D96-D226-C1D473AC53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E73030-E458-A4D4-8F33-0A2F0700B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8E8C63-B2DA-4A2A-96B2-7F1DC9CC812B}"/>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4714ECA2-2CEB-6E9B-164C-42469A2D7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D93839-072E-06AE-2225-CCC0D67F0C00}"/>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92355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EB87-B522-5BA8-469E-EB58E62BDD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97B61-C75D-2459-AABB-897FBCC8E0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90E697-7FB1-693D-6DE5-4B00A65B3E80}"/>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913544B8-CA2F-7376-11D3-F3D21127BD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1C71CC-0987-9262-A12D-52B8DBFB187D}"/>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6271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F796-4217-DD1A-160F-9ED9FC837F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1C1236-AAA6-AFFD-224C-88725D43F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BA760A-EF01-B70D-D739-7F3D8532FA3A}"/>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893D3FAC-E35A-D905-B65A-40356132D1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42FC6-F871-26AC-C9E0-B990CCAAE11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91894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85D8-9F7D-0F4C-042B-600CEEEFDD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A4C307-A29A-CDA2-BAF1-53AEA667F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6032EE4-EF59-222E-91E0-5F5DBBCA5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EFEA54-107F-A859-F724-D1C17BA51D35}"/>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6" name="Footer Placeholder 5">
            <a:extLst>
              <a:ext uri="{FF2B5EF4-FFF2-40B4-BE49-F238E27FC236}">
                <a16:creationId xmlns:a16="http://schemas.microsoft.com/office/drawing/2014/main" id="{914F6F93-10A4-EB70-68E5-52F07C2175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BA6EBE-BA2E-30AE-9203-F3D568E56A7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1598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1D44-038F-D75F-9F89-CEF0449FF5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EBA990-CEB0-0BF9-1886-393D1A39B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F8F8F-D9BF-393B-B748-C87C88662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226A8A-F239-7D92-D470-02494FBB0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3D837-3823-A8EA-9551-DD38418D72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5E8EC4-6E27-D4A7-F849-8FF3C5FDB851}"/>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8" name="Footer Placeholder 7">
            <a:extLst>
              <a:ext uri="{FF2B5EF4-FFF2-40B4-BE49-F238E27FC236}">
                <a16:creationId xmlns:a16="http://schemas.microsoft.com/office/drawing/2014/main" id="{4643A8ED-0A27-8024-4C91-0AC98BD414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1A52EB-7B49-CC9D-4C36-5341AB2DFF6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67658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FD28-D277-8105-1247-BE992D02FD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6975D1-2B3F-E229-A8F8-0E696CF11EB2}"/>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4" name="Footer Placeholder 3">
            <a:extLst>
              <a:ext uri="{FF2B5EF4-FFF2-40B4-BE49-F238E27FC236}">
                <a16:creationId xmlns:a16="http://schemas.microsoft.com/office/drawing/2014/main" id="{AF9AF893-89AD-00FF-71A8-FB61C1BDD6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9B8127E-ACBA-F35C-8E59-1DC077F15395}"/>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88356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DE722-B515-EBB6-437B-6C35D608D8FA}"/>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3" name="Footer Placeholder 2">
            <a:extLst>
              <a:ext uri="{FF2B5EF4-FFF2-40B4-BE49-F238E27FC236}">
                <a16:creationId xmlns:a16="http://schemas.microsoft.com/office/drawing/2014/main" id="{ADCE68DC-F691-AB3E-AF87-9329CA0FB1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98CA05-88F3-8460-9D3E-4592BACDAC2C}"/>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5118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110-1C4C-EDD1-E7B9-678BB7244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79AE79-6A49-8664-8AB0-64781BAA0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73AEF7-2A72-D8AA-36AA-8A9B4B6E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66CEB-C894-B206-2992-A1D3D8697B15}"/>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6" name="Footer Placeholder 5">
            <a:extLst>
              <a:ext uri="{FF2B5EF4-FFF2-40B4-BE49-F238E27FC236}">
                <a16:creationId xmlns:a16="http://schemas.microsoft.com/office/drawing/2014/main" id="{5F8CA7BC-0429-56D1-CE45-DF0093836E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AA53D5-CE29-1FAB-B286-030E4D39F6A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80246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44B-1EF4-D388-EBB6-CE01D1C14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7F4617-F124-DCAA-4660-97BE645A3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5596F2-0FC3-539D-0DC8-F8200935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95CEE-1C4A-7827-DC81-C319DDDEA69F}"/>
              </a:ext>
            </a:extLst>
          </p:cNvPr>
          <p:cNvSpPr>
            <a:spLocks noGrp="1"/>
          </p:cNvSpPr>
          <p:nvPr>
            <p:ph type="dt" sz="half" idx="10"/>
          </p:nvPr>
        </p:nvSpPr>
        <p:spPr/>
        <p:txBody>
          <a:bodyPr/>
          <a:lstStyle/>
          <a:p>
            <a:fld id="{6DAA22BB-E08C-43D0-9992-22A3E6509F6B}" type="datetimeFigureOut">
              <a:rPr lang="en-GB" smtClean="0"/>
              <a:t>28/10/2023</a:t>
            </a:fld>
            <a:endParaRPr lang="en-GB"/>
          </a:p>
        </p:txBody>
      </p:sp>
      <p:sp>
        <p:nvSpPr>
          <p:cNvPr id="6" name="Footer Placeholder 5">
            <a:extLst>
              <a:ext uri="{FF2B5EF4-FFF2-40B4-BE49-F238E27FC236}">
                <a16:creationId xmlns:a16="http://schemas.microsoft.com/office/drawing/2014/main" id="{C374D478-0E06-4015-0781-5D8FB5EB39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5F61A-2FED-D540-EC65-EBAA348ED1B8}"/>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87322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F7D24-0E9C-D8CA-5AD7-0D385B6E0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3875BE-23A0-4382-1EC6-660891D35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95E94-6A86-9AD9-B034-72F25811B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A22BB-E08C-43D0-9992-22A3E6509F6B}" type="datetimeFigureOut">
              <a:rPr lang="en-GB" smtClean="0"/>
              <a:t>28/10/2023</a:t>
            </a:fld>
            <a:endParaRPr lang="en-GB"/>
          </a:p>
        </p:txBody>
      </p:sp>
      <p:sp>
        <p:nvSpPr>
          <p:cNvPr id="5" name="Footer Placeholder 4">
            <a:extLst>
              <a:ext uri="{FF2B5EF4-FFF2-40B4-BE49-F238E27FC236}">
                <a16:creationId xmlns:a16="http://schemas.microsoft.com/office/drawing/2014/main" id="{087A80A7-36E4-9DF6-FDC8-E6C363B6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7FDFD50-F56F-E2BB-4FB0-F15F3F34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373BD-BCA5-4053-9302-404A6741C4BF}" type="slidenum">
              <a:rPr lang="en-GB" smtClean="0"/>
              <a:t>‹#›</a:t>
            </a:fld>
            <a:endParaRPr lang="en-GB"/>
          </a:p>
        </p:txBody>
      </p:sp>
    </p:spTree>
    <p:extLst>
      <p:ext uri="{BB962C8B-B14F-4D97-AF65-F5344CB8AC3E}">
        <p14:creationId xmlns:p14="http://schemas.microsoft.com/office/powerpoint/2010/main" val="162116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ADAD58-76A9-073B-85FA-08925BFEAE0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140C7A4-95D7-5356-9C62-66E79224F279}"/>
              </a:ext>
            </a:extLst>
          </p:cNvPr>
          <p:cNvSpPr>
            <a:spLocks noGrp="1"/>
          </p:cNvSpPr>
          <p:nvPr>
            <p:ph type="ctrTitle"/>
          </p:nvPr>
        </p:nvSpPr>
        <p:spPr>
          <a:xfrm>
            <a:off x="1524000" y="1122362"/>
            <a:ext cx="9144000" cy="2900518"/>
          </a:xfrm>
        </p:spPr>
        <p:txBody>
          <a:bodyPr>
            <a:normAutofit/>
          </a:bodyPr>
          <a:lstStyle/>
          <a:p>
            <a:r>
              <a:rPr lang="en-GB">
                <a:solidFill>
                  <a:srgbClr val="FFFFFF"/>
                </a:solidFill>
              </a:rPr>
              <a:t>Game jam: Research</a:t>
            </a:r>
          </a:p>
        </p:txBody>
      </p:sp>
      <p:sp>
        <p:nvSpPr>
          <p:cNvPr id="3" name="Subtitle 2">
            <a:extLst>
              <a:ext uri="{FF2B5EF4-FFF2-40B4-BE49-F238E27FC236}">
                <a16:creationId xmlns:a16="http://schemas.microsoft.com/office/drawing/2014/main" id="{65DAD104-0AFA-8EBA-60B1-8F7D2DC42520}"/>
              </a:ext>
            </a:extLst>
          </p:cNvPr>
          <p:cNvSpPr>
            <a:spLocks noGrp="1"/>
          </p:cNvSpPr>
          <p:nvPr>
            <p:ph type="subTitle" idx="1"/>
          </p:nvPr>
        </p:nvSpPr>
        <p:spPr>
          <a:xfrm>
            <a:off x="1524000" y="4159404"/>
            <a:ext cx="9144000" cy="1098395"/>
          </a:xfrm>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180543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6A1D5-25FC-EA8F-A261-9EC8E9342E48}"/>
              </a:ext>
            </a:extLst>
          </p:cNvPr>
          <p:cNvPicPr>
            <a:picLocks noChangeAspect="1"/>
          </p:cNvPicPr>
          <p:nvPr/>
        </p:nvPicPr>
        <p:blipFill rotWithShape="1">
          <a:blip r:embed="rId2"/>
          <a:srcRect r="13679" b="-2"/>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Picture 6">
            <a:extLst>
              <a:ext uri="{FF2B5EF4-FFF2-40B4-BE49-F238E27FC236}">
                <a16:creationId xmlns:a16="http://schemas.microsoft.com/office/drawing/2014/main" id="{39F76B6B-E6CA-B0CF-719C-0C46898EF4A6}"/>
              </a:ext>
            </a:extLst>
          </p:cNvPr>
          <p:cNvPicPr>
            <a:picLocks noChangeAspect="1"/>
          </p:cNvPicPr>
          <p:nvPr/>
        </p:nvPicPr>
        <p:blipFill rotWithShape="1">
          <a:blip r:embed="rId3"/>
          <a:srcRect l="8607" r="20065" b="-2"/>
          <a:stretch/>
        </p:blipFill>
        <p:spPr>
          <a:xfrm>
            <a:off x="20" y="4069976"/>
            <a:ext cx="3535311" cy="2788023"/>
          </a:xfrm>
          <a:prstGeom prst="rect">
            <a:avLst/>
          </a:prstGeom>
        </p:spPr>
      </p:pic>
      <p:pic>
        <p:nvPicPr>
          <p:cNvPr id="6" name="Picture 5">
            <a:extLst>
              <a:ext uri="{FF2B5EF4-FFF2-40B4-BE49-F238E27FC236}">
                <a16:creationId xmlns:a16="http://schemas.microsoft.com/office/drawing/2014/main" id="{8DD41832-8E13-5700-0B4F-34085DEEFB7A}"/>
              </a:ext>
            </a:extLst>
          </p:cNvPr>
          <p:cNvPicPr>
            <a:picLocks noChangeAspect="1"/>
          </p:cNvPicPr>
          <p:nvPr/>
        </p:nvPicPr>
        <p:blipFill rotWithShape="1">
          <a:blip r:embed="rId4"/>
          <a:srcRect l="8355" r="11843" b="-3"/>
          <a:stretch/>
        </p:blipFill>
        <p:spPr>
          <a:xfrm>
            <a:off x="3696199" y="3257176"/>
            <a:ext cx="4789093" cy="3600824"/>
          </a:xfrm>
          <a:prstGeom prst="rect">
            <a:avLst/>
          </a:prstGeom>
        </p:spPr>
      </p:pic>
      <p:pic>
        <p:nvPicPr>
          <p:cNvPr id="4" name="Picture 3">
            <a:extLst>
              <a:ext uri="{FF2B5EF4-FFF2-40B4-BE49-F238E27FC236}">
                <a16:creationId xmlns:a16="http://schemas.microsoft.com/office/drawing/2014/main" id="{9BFE3570-1C2D-BB3C-7B9F-E3095C038E37}"/>
              </a:ext>
            </a:extLst>
          </p:cNvPr>
          <p:cNvPicPr>
            <a:picLocks noChangeAspect="1"/>
          </p:cNvPicPr>
          <p:nvPr/>
        </p:nvPicPr>
        <p:blipFill rotWithShape="1">
          <a:blip r:embed="rId5"/>
          <a:srcRect r="13679" b="-2"/>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8" name="Picture 7">
            <a:extLst>
              <a:ext uri="{FF2B5EF4-FFF2-40B4-BE49-F238E27FC236}">
                <a16:creationId xmlns:a16="http://schemas.microsoft.com/office/drawing/2014/main" id="{5C2EF020-93A4-13C3-DDCC-C11ECA87AAF3}"/>
              </a:ext>
            </a:extLst>
          </p:cNvPr>
          <p:cNvPicPr>
            <a:picLocks noChangeAspect="1"/>
          </p:cNvPicPr>
          <p:nvPr/>
        </p:nvPicPr>
        <p:blipFill rotWithShape="1">
          <a:blip r:embed="rId6"/>
          <a:srcRect l="20781" r="7678" b="-2"/>
          <a:stretch/>
        </p:blipFill>
        <p:spPr>
          <a:xfrm>
            <a:off x="8646161" y="4069976"/>
            <a:ext cx="3545840" cy="2788024"/>
          </a:xfrm>
          <a:prstGeom prst="rect">
            <a:avLst/>
          </a:prstGeom>
        </p:spPr>
      </p:pic>
    </p:spTree>
    <p:extLst>
      <p:ext uri="{BB962C8B-B14F-4D97-AF65-F5344CB8AC3E}">
        <p14:creationId xmlns:p14="http://schemas.microsoft.com/office/powerpoint/2010/main" val="47781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CA7933-FCA6-500B-AE23-E056E15BC373}"/>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ACCAA8-073A-6081-5F9F-4D59A511F4B7}"/>
              </a:ext>
            </a:extLst>
          </p:cNvPr>
          <p:cNvSpPr>
            <a:spLocks noGrp="1"/>
          </p:cNvSpPr>
          <p:nvPr>
            <p:ph type="ctrTitle"/>
          </p:nvPr>
        </p:nvSpPr>
        <p:spPr>
          <a:xfrm>
            <a:off x="1524000" y="1122362"/>
            <a:ext cx="9144000" cy="2900518"/>
          </a:xfrm>
        </p:spPr>
        <p:txBody>
          <a:bodyPr>
            <a:normAutofit/>
          </a:bodyPr>
          <a:lstStyle/>
          <a:p>
            <a:r>
              <a:rPr lang="en-GB">
                <a:solidFill>
                  <a:srgbClr val="FFFFFF"/>
                </a:solidFill>
              </a:rPr>
              <a:t>Layout</a:t>
            </a:r>
          </a:p>
        </p:txBody>
      </p:sp>
      <p:sp>
        <p:nvSpPr>
          <p:cNvPr id="3" name="Subtitle 2">
            <a:extLst>
              <a:ext uri="{FF2B5EF4-FFF2-40B4-BE49-F238E27FC236}">
                <a16:creationId xmlns:a16="http://schemas.microsoft.com/office/drawing/2014/main" id="{1DA47B37-F7E8-2849-D0CA-7B78F4CE390A}"/>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5766324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24E207E-2AC0-1B85-F65A-6B66BFA8D116}"/>
              </a:ext>
            </a:extLst>
          </p:cNvPr>
          <p:cNvPicPr>
            <a:picLocks noChangeAspect="1"/>
          </p:cNvPicPr>
          <p:nvPr/>
        </p:nvPicPr>
        <p:blipFill rotWithShape="1">
          <a:blip r:embed="rId2"/>
          <a:srcRect t="19390" r="-2" b="5121"/>
          <a:stretch/>
        </p:blipFill>
        <p:spPr>
          <a:xfrm>
            <a:off x="321734" y="321733"/>
            <a:ext cx="5674894" cy="3030842"/>
          </a:xfrm>
          <a:prstGeom prst="rect">
            <a:avLst/>
          </a:prstGeom>
        </p:spPr>
      </p:pic>
      <p:pic>
        <p:nvPicPr>
          <p:cNvPr id="2" name="Picture 1">
            <a:extLst>
              <a:ext uri="{FF2B5EF4-FFF2-40B4-BE49-F238E27FC236}">
                <a16:creationId xmlns:a16="http://schemas.microsoft.com/office/drawing/2014/main" id="{681DE041-EB10-27FB-ECA8-E9659FB34B26}"/>
              </a:ext>
            </a:extLst>
          </p:cNvPr>
          <p:cNvPicPr>
            <a:picLocks noChangeAspect="1"/>
          </p:cNvPicPr>
          <p:nvPr/>
        </p:nvPicPr>
        <p:blipFill rotWithShape="1">
          <a:blip r:embed="rId3"/>
          <a:srcRect l="6850" r="15061" b="-6"/>
          <a:stretch/>
        </p:blipFill>
        <p:spPr>
          <a:xfrm>
            <a:off x="321735" y="3524289"/>
            <a:ext cx="2676579" cy="2776517"/>
          </a:xfrm>
          <a:prstGeom prst="rect">
            <a:avLst/>
          </a:prstGeom>
        </p:spPr>
      </p:pic>
      <p:pic>
        <p:nvPicPr>
          <p:cNvPr id="4" name="Picture 3">
            <a:extLst>
              <a:ext uri="{FF2B5EF4-FFF2-40B4-BE49-F238E27FC236}">
                <a16:creationId xmlns:a16="http://schemas.microsoft.com/office/drawing/2014/main" id="{B8EE0DC4-8AFB-D470-87E5-4B2E4E2A7EEB}"/>
              </a:ext>
            </a:extLst>
          </p:cNvPr>
          <p:cNvPicPr>
            <a:picLocks noChangeAspect="1"/>
          </p:cNvPicPr>
          <p:nvPr/>
        </p:nvPicPr>
        <p:blipFill rotWithShape="1">
          <a:blip r:embed="rId4"/>
          <a:srcRect l="21941" r="11865" b="-2"/>
          <a:stretch/>
        </p:blipFill>
        <p:spPr>
          <a:xfrm>
            <a:off x="3159553" y="3514855"/>
            <a:ext cx="2837076" cy="2785951"/>
          </a:xfrm>
          <a:prstGeom prst="rect">
            <a:avLst/>
          </a:prstGeom>
        </p:spPr>
      </p:pic>
      <p:pic>
        <p:nvPicPr>
          <p:cNvPr id="5" name="Picture 4">
            <a:extLst>
              <a:ext uri="{FF2B5EF4-FFF2-40B4-BE49-F238E27FC236}">
                <a16:creationId xmlns:a16="http://schemas.microsoft.com/office/drawing/2014/main" id="{5AB6CD98-2533-B65E-0E0C-4CB2AC9452B5}"/>
              </a:ext>
            </a:extLst>
          </p:cNvPr>
          <p:cNvPicPr>
            <a:picLocks noChangeAspect="1"/>
          </p:cNvPicPr>
          <p:nvPr/>
        </p:nvPicPr>
        <p:blipFill rotWithShape="1">
          <a:blip r:embed="rId5"/>
          <a:srcRect t="4746" b="17288"/>
          <a:stretch/>
        </p:blipFill>
        <p:spPr>
          <a:xfrm>
            <a:off x="6195373" y="321733"/>
            <a:ext cx="5674892" cy="5979074"/>
          </a:xfrm>
          <a:prstGeom prst="rect">
            <a:avLst/>
          </a:prstGeom>
        </p:spPr>
      </p:pic>
    </p:spTree>
    <p:extLst>
      <p:ext uri="{BB962C8B-B14F-4D97-AF65-F5344CB8AC3E}">
        <p14:creationId xmlns:p14="http://schemas.microsoft.com/office/powerpoint/2010/main" val="157890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727361-5653-802A-554E-E1472E6B3F57}"/>
              </a:ext>
            </a:extLst>
          </p:cNvPr>
          <p:cNvPicPr>
            <a:picLocks noChangeAspect="1"/>
          </p:cNvPicPr>
          <p:nvPr/>
        </p:nvPicPr>
        <p:blipFill>
          <a:blip r:embed="rId2"/>
          <a:stretch>
            <a:fillRect/>
          </a:stretch>
        </p:blipFill>
        <p:spPr>
          <a:xfrm>
            <a:off x="988565" y="662869"/>
            <a:ext cx="4525658" cy="3156647"/>
          </a:xfrm>
          <a:prstGeom prst="rect">
            <a:avLst/>
          </a:prstGeom>
        </p:spPr>
      </p:pic>
      <p:sp>
        <p:nvSpPr>
          <p:cNvPr id="12" name="Rectangle 11">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D2230-FD46-70DD-0B56-4F44E4CF01FF}"/>
              </a:ext>
            </a:extLst>
          </p:cNvPr>
          <p:cNvPicPr>
            <a:picLocks noChangeAspect="1"/>
          </p:cNvPicPr>
          <p:nvPr/>
        </p:nvPicPr>
        <p:blipFill>
          <a:blip r:embed="rId3"/>
          <a:stretch>
            <a:fillRect/>
          </a:stretch>
        </p:blipFill>
        <p:spPr>
          <a:xfrm>
            <a:off x="667866" y="4361583"/>
            <a:ext cx="2333643" cy="1808573"/>
          </a:xfrm>
          <a:prstGeom prst="rect">
            <a:avLst/>
          </a:prstGeom>
        </p:spPr>
      </p:pic>
      <p:sp>
        <p:nvSpPr>
          <p:cNvPr id="14" name="Rectangle 13">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06A7D73-2A3A-2CBD-6C2D-492131B802F0}"/>
              </a:ext>
            </a:extLst>
          </p:cNvPr>
          <p:cNvPicPr>
            <a:picLocks noChangeAspect="1"/>
          </p:cNvPicPr>
          <p:nvPr/>
        </p:nvPicPr>
        <p:blipFill>
          <a:blip r:embed="rId4"/>
          <a:stretch>
            <a:fillRect/>
          </a:stretch>
        </p:blipFill>
        <p:spPr>
          <a:xfrm>
            <a:off x="3508169" y="4384655"/>
            <a:ext cx="2333643" cy="1805027"/>
          </a:xfrm>
          <a:prstGeom prst="rect">
            <a:avLst/>
          </a:prstGeom>
        </p:spPr>
      </p:pic>
      <p:sp>
        <p:nvSpPr>
          <p:cNvPr id="20" name="Rectangle 15">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13DC1C-DA17-A755-38F3-5AE4CC526C42}"/>
              </a:ext>
            </a:extLst>
          </p:cNvPr>
          <p:cNvPicPr>
            <a:picLocks noChangeAspect="1"/>
          </p:cNvPicPr>
          <p:nvPr/>
        </p:nvPicPr>
        <p:blipFill>
          <a:blip r:embed="rId5"/>
          <a:stretch>
            <a:fillRect/>
          </a:stretch>
        </p:blipFill>
        <p:spPr>
          <a:xfrm>
            <a:off x="7226419" y="635943"/>
            <a:ext cx="3450717" cy="5588208"/>
          </a:xfrm>
          <a:prstGeom prst="rect">
            <a:avLst/>
          </a:prstGeom>
        </p:spPr>
      </p:pic>
    </p:spTree>
    <p:extLst>
      <p:ext uri="{BB962C8B-B14F-4D97-AF65-F5344CB8AC3E}">
        <p14:creationId xmlns:p14="http://schemas.microsoft.com/office/powerpoint/2010/main" val="302249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C9199-5218-65B0-5DF1-8BA0E7583A56}"/>
              </a:ext>
            </a:extLst>
          </p:cNvPr>
          <p:cNvPicPr>
            <a:picLocks noChangeAspect="1"/>
          </p:cNvPicPr>
          <p:nvPr/>
        </p:nvPicPr>
        <p:blipFill>
          <a:blip r:embed="rId2"/>
          <a:stretch>
            <a:fillRect/>
          </a:stretch>
        </p:blipFill>
        <p:spPr>
          <a:xfrm>
            <a:off x="1529551" y="643466"/>
            <a:ext cx="9132898" cy="5571067"/>
          </a:xfrm>
          <a:prstGeom prst="rect">
            <a:avLst/>
          </a:prstGeom>
        </p:spPr>
      </p:pic>
      <p:sp>
        <p:nvSpPr>
          <p:cNvPr id="8" name="TextBox 7">
            <a:extLst>
              <a:ext uri="{FF2B5EF4-FFF2-40B4-BE49-F238E27FC236}">
                <a16:creationId xmlns:a16="http://schemas.microsoft.com/office/drawing/2014/main" id="{5C567123-232A-7955-01F7-078283306BC1}"/>
              </a:ext>
            </a:extLst>
          </p:cNvPr>
          <p:cNvSpPr txBox="1"/>
          <p:nvPr/>
        </p:nvSpPr>
        <p:spPr>
          <a:xfrm>
            <a:off x="4962525" y="792123"/>
            <a:ext cx="1310476" cy="369332"/>
          </a:xfrm>
          <a:prstGeom prst="rect">
            <a:avLst/>
          </a:prstGeom>
          <a:noFill/>
        </p:spPr>
        <p:txBody>
          <a:bodyPr wrap="square" rtlCol="0">
            <a:spAutoFit/>
          </a:bodyPr>
          <a:lstStyle/>
          <a:p>
            <a:r>
              <a:rPr lang="en-GB" dirty="0"/>
              <a:t>Bar</a:t>
            </a:r>
          </a:p>
        </p:txBody>
      </p:sp>
      <p:cxnSp>
        <p:nvCxnSpPr>
          <p:cNvPr id="10" name="Straight Arrow Connector 9">
            <a:extLst>
              <a:ext uri="{FF2B5EF4-FFF2-40B4-BE49-F238E27FC236}">
                <a16:creationId xmlns:a16="http://schemas.microsoft.com/office/drawing/2014/main" id="{32BF3558-B7CF-C051-E910-99BFD96DB03A}"/>
              </a:ext>
            </a:extLst>
          </p:cNvPr>
          <p:cNvCxnSpPr>
            <a:cxnSpLocks/>
          </p:cNvCxnSpPr>
          <p:nvPr/>
        </p:nvCxnSpPr>
        <p:spPr>
          <a:xfrm>
            <a:off x="5322498" y="1086928"/>
            <a:ext cx="773502" cy="1160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2BEBDF0-3EB6-151E-C514-820F9DAE83A6}"/>
              </a:ext>
            </a:extLst>
          </p:cNvPr>
          <p:cNvSpPr txBox="1"/>
          <p:nvPr/>
        </p:nvSpPr>
        <p:spPr>
          <a:xfrm>
            <a:off x="9264770" y="2247900"/>
            <a:ext cx="1397679" cy="369332"/>
          </a:xfrm>
          <a:prstGeom prst="rect">
            <a:avLst/>
          </a:prstGeom>
          <a:noFill/>
        </p:spPr>
        <p:txBody>
          <a:bodyPr wrap="square" rtlCol="0">
            <a:spAutoFit/>
          </a:bodyPr>
          <a:lstStyle/>
          <a:p>
            <a:r>
              <a:rPr lang="en-GB" dirty="0"/>
              <a:t>Table</a:t>
            </a:r>
          </a:p>
        </p:txBody>
      </p:sp>
      <p:cxnSp>
        <p:nvCxnSpPr>
          <p:cNvPr id="14" name="Straight Arrow Connector 13">
            <a:extLst>
              <a:ext uri="{FF2B5EF4-FFF2-40B4-BE49-F238E27FC236}">
                <a16:creationId xmlns:a16="http://schemas.microsoft.com/office/drawing/2014/main" id="{33C43F43-B39D-C8E5-2C92-2F7E52CCB590}"/>
              </a:ext>
            </a:extLst>
          </p:cNvPr>
          <p:cNvCxnSpPr/>
          <p:nvPr/>
        </p:nvCxnSpPr>
        <p:spPr>
          <a:xfrm flipH="1">
            <a:off x="8704053" y="2536166"/>
            <a:ext cx="672860" cy="1604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E6EE9EA-0AE5-9575-D274-4AABD8F7B6AA}"/>
              </a:ext>
            </a:extLst>
          </p:cNvPr>
          <p:cNvCxnSpPr>
            <a:stCxn id="12" idx="1"/>
          </p:cNvCxnSpPr>
          <p:nvPr/>
        </p:nvCxnSpPr>
        <p:spPr>
          <a:xfrm flipH="1">
            <a:off x="6875253" y="2432566"/>
            <a:ext cx="2389517" cy="1338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885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37B50-42D5-46C5-AD38-6A438226103D}"/>
              </a:ext>
            </a:extLst>
          </p:cNvPr>
          <p:cNvPicPr>
            <a:picLocks noChangeAspect="1"/>
          </p:cNvPicPr>
          <p:nvPr/>
        </p:nvPicPr>
        <p:blipFill>
          <a:blip r:embed="rId2"/>
          <a:stretch>
            <a:fillRect/>
          </a:stretch>
        </p:blipFill>
        <p:spPr>
          <a:xfrm>
            <a:off x="1969285" y="643466"/>
            <a:ext cx="8253429" cy="5571067"/>
          </a:xfrm>
          <a:prstGeom prst="rect">
            <a:avLst/>
          </a:prstGeom>
        </p:spPr>
      </p:pic>
      <p:sp>
        <p:nvSpPr>
          <p:cNvPr id="3" name="TextBox 2">
            <a:extLst>
              <a:ext uri="{FF2B5EF4-FFF2-40B4-BE49-F238E27FC236}">
                <a16:creationId xmlns:a16="http://schemas.microsoft.com/office/drawing/2014/main" id="{480EF39E-9FA1-D8D4-9DD3-BE987522832A}"/>
              </a:ext>
            </a:extLst>
          </p:cNvPr>
          <p:cNvSpPr txBox="1"/>
          <p:nvPr/>
        </p:nvSpPr>
        <p:spPr>
          <a:xfrm>
            <a:off x="4951562" y="862642"/>
            <a:ext cx="1802921" cy="369332"/>
          </a:xfrm>
          <a:prstGeom prst="rect">
            <a:avLst/>
          </a:prstGeom>
          <a:noFill/>
        </p:spPr>
        <p:txBody>
          <a:bodyPr wrap="square" rtlCol="0">
            <a:spAutoFit/>
          </a:bodyPr>
          <a:lstStyle/>
          <a:p>
            <a:r>
              <a:rPr lang="en-GB" dirty="0"/>
              <a:t>Bar</a:t>
            </a:r>
          </a:p>
        </p:txBody>
      </p:sp>
      <p:cxnSp>
        <p:nvCxnSpPr>
          <p:cNvPr id="5" name="Straight Arrow Connector 4">
            <a:extLst>
              <a:ext uri="{FF2B5EF4-FFF2-40B4-BE49-F238E27FC236}">
                <a16:creationId xmlns:a16="http://schemas.microsoft.com/office/drawing/2014/main" id="{DE70D4CC-5A6F-18DA-7459-E4BC34F99A3B}"/>
              </a:ext>
            </a:extLst>
          </p:cNvPr>
          <p:cNvCxnSpPr/>
          <p:nvPr/>
        </p:nvCxnSpPr>
        <p:spPr>
          <a:xfrm>
            <a:off x="5218981" y="1138687"/>
            <a:ext cx="319177" cy="1181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36BD094-F4F9-D577-5CAC-32653BCBA608}"/>
              </a:ext>
            </a:extLst>
          </p:cNvPr>
          <p:cNvSpPr txBox="1"/>
          <p:nvPr/>
        </p:nvSpPr>
        <p:spPr>
          <a:xfrm>
            <a:off x="8367623" y="3010619"/>
            <a:ext cx="1406105" cy="369332"/>
          </a:xfrm>
          <a:prstGeom prst="rect">
            <a:avLst/>
          </a:prstGeom>
          <a:noFill/>
        </p:spPr>
        <p:txBody>
          <a:bodyPr wrap="square" rtlCol="0">
            <a:spAutoFit/>
          </a:bodyPr>
          <a:lstStyle/>
          <a:p>
            <a:r>
              <a:rPr lang="en-GB" dirty="0"/>
              <a:t>Tables</a:t>
            </a:r>
          </a:p>
        </p:txBody>
      </p:sp>
      <p:cxnSp>
        <p:nvCxnSpPr>
          <p:cNvPr id="9" name="Straight Arrow Connector 8">
            <a:extLst>
              <a:ext uri="{FF2B5EF4-FFF2-40B4-BE49-F238E27FC236}">
                <a16:creationId xmlns:a16="http://schemas.microsoft.com/office/drawing/2014/main" id="{DE05068D-5456-762C-E5A0-909815C1C227}"/>
              </a:ext>
            </a:extLst>
          </p:cNvPr>
          <p:cNvCxnSpPr>
            <a:stCxn id="6" idx="1"/>
          </p:cNvCxnSpPr>
          <p:nvPr/>
        </p:nvCxnSpPr>
        <p:spPr>
          <a:xfrm flipH="1">
            <a:off x="7841411" y="3195285"/>
            <a:ext cx="526212" cy="233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7F91431-10FF-CD60-7921-31FAB1E57EEE}"/>
              </a:ext>
            </a:extLst>
          </p:cNvPr>
          <p:cNvCxnSpPr/>
          <p:nvPr/>
        </p:nvCxnSpPr>
        <p:spPr>
          <a:xfrm flipH="1" flipV="1">
            <a:off x="7841411" y="2225615"/>
            <a:ext cx="828136" cy="834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191274A-03BB-4E67-DA84-D13F44DAA34D}"/>
              </a:ext>
            </a:extLst>
          </p:cNvPr>
          <p:cNvSpPr txBox="1"/>
          <p:nvPr/>
        </p:nvSpPr>
        <p:spPr>
          <a:xfrm>
            <a:off x="2303253" y="2889849"/>
            <a:ext cx="1190445" cy="369332"/>
          </a:xfrm>
          <a:prstGeom prst="rect">
            <a:avLst/>
          </a:prstGeom>
          <a:noFill/>
        </p:spPr>
        <p:txBody>
          <a:bodyPr wrap="square" rtlCol="0">
            <a:spAutoFit/>
          </a:bodyPr>
          <a:lstStyle/>
          <a:p>
            <a:r>
              <a:rPr lang="en-GB" dirty="0"/>
              <a:t>Pool Table</a:t>
            </a:r>
          </a:p>
        </p:txBody>
      </p:sp>
      <p:cxnSp>
        <p:nvCxnSpPr>
          <p:cNvPr id="14" name="Straight Arrow Connector 13">
            <a:extLst>
              <a:ext uri="{FF2B5EF4-FFF2-40B4-BE49-F238E27FC236}">
                <a16:creationId xmlns:a16="http://schemas.microsoft.com/office/drawing/2014/main" id="{87519BF0-E16F-91FD-1598-619F458A226D}"/>
              </a:ext>
            </a:extLst>
          </p:cNvPr>
          <p:cNvCxnSpPr>
            <a:cxnSpLocks/>
          </p:cNvCxnSpPr>
          <p:nvPr/>
        </p:nvCxnSpPr>
        <p:spPr>
          <a:xfrm>
            <a:off x="3355675" y="3074515"/>
            <a:ext cx="1595887" cy="649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074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60A0B-A50E-C4F1-12B0-B259BA185DFE}"/>
              </a:ext>
            </a:extLst>
          </p:cNvPr>
          <p:cNvPicPr>
            <a:picLocks noChangeAspect="1"/>
          </p:cNvPicPr>
          <p:nvPr/>
        </p:nvPicPr>
        <p:blipFill>
          <a:blip r:embed="rId2"/>
          <a:stretch>
            <a:fillRect/>
          </a:stretch>
        </p:blipFill>
        <p:spPr>
          <a:xfrm>
            <a:off x="2466640" y="643466"/>
            <a:ext cx="7258719" cy="5571067"/>
          </a:xfrm>
          <a:prstGeom prst="rect">
            <a:avLst/>
          </a:prstGeom>
        </p:spPr>
      </p:pic>
      <p:sp>
        <p:nvSpPr>
          <p:cNvPr id="4" name="TextBox 3">
            <a:extLst>
              <a:ext uri="{FF2B5EF4-FFF2-40B4-BE49-F238E27FC236}">
                <a16:creationId xmlns:a16="http://schemas.microsoft.com/office/drawing/2014/main" id="{19780519-22EA-7941-1E54-05252FCFE5A6}"/>
              </a:ext>
            </a:extLst>
          </p:cNvPr>
          <p:cNvSpPr txBox="1"/>
          <p:nvPr/>
        </p:nvSpPr>
        <p:spPr>
          <a:xfrm>
            <a:off x="4934309" y="0"/>
            <a:ext cx="1802921" cy="369332"/>
          </a:xfrm>
          <a:prstGeom prst="rect">
            <a:avLst/>
          </a:prstGeom>
          <a:noFill/>
        </p:spPr>
        <p:txBody>
          <a:bodyPr wrap="square" rtlCol="0">
            <a:spAutoFit/>
          </a:bodyPr>
          <a:lstStyle/>
          <a:p>
            <a:r>
              <a:rPr lang="en-GB" dirty="0"/>
              <a:t>Bar</a:t>
            </a:r>
          </a:p>
        </p:txBody>
      </p:sp>
      <p:cxnSp>
        <p:nvCxnSpPr>
          <p:cNvPr id="5" name="Straight Arrow Connector 4">
            <a:extLst>
              <a:ext uri="{FF2B5EF4-FFF2-40B4-BE49-F238E27FC236}">
                <a16:creationId xmlns:a16="http://schemas.microsoft.com/office/drawing/2014/main" id="{EAFD5CB4-D4E0-77B0-F8D6-CC978835D728}"/>
              </a:ext>
            </a:extLst>
          </p:cNvPr>
          <p:cNvCxnSpPr/>
          <p:nvPr/>
        </p:nvCxnSpPr>
        <p:spPr>
          <a:xfrm>
            <a:off x="5201728" y="276045"/>
            <a:ext cx="319177" cy="1181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D03C4660-C9AB-81E4-A14D-B8372C9FE3EC}"/>
              </a:ext>
            </a:extLst>
          </p:cNvPr>
          <p:cNvSpPr txBox="1"/>
          <p:nvPr/>
        </p:nvSpPr>
        <p:spPr>
          <a:xfrm>
            <a:off x="2303253" y="2889849"/>
            <a:ext cx="1190445" cy="369332"/>
          </a:xfrm>
          <a:prstGeom prst="rect">
            <a:avLst/>
          </a:prstGeom>
          <a:noFill/>
        </p:spPr>
        <p:txBody>
          <a:bodyPr wrap="square" rtlCol="0">
            <a:spAutoFit/>
          </a:bodyPr>
          <a:lstStyle/>
          <a:p>
            <a:r>
              <a:rPr lang="en-GB" dirty="0"/>
              <a:t>Pool Table</a:t>
            </a:r>
          </a:p>
        </p:txBody>
      </p:sp>
      <p:cxnSp>
        <p:nvCxnSpPr>
          <p:cNvPr id="7" name="Straight Arrow Connector 6">
            <a:extLst>
              <a:ext uri="{FF2B5EF4-FFF2-40B4-BE49-F238E27FC236}">
                <a16:creationId xmlns:a16="http://schemas.microsoft.com/office/drawing/2014/main" id="{6AD07B6D-E320-F411-0837-9278392B6AB5}"/>
              </a:ext>
            </a:extLst>
          </p:cNvPr>
          <p:cNvCxnSpPr>
            <a:cxnSpLocks/>
          </p:cNvCxnSpPr>
          <p:nvPr/>
        </p:nvCxnSpPr>
        <p:spPr>
          <a:xfrm>
            <a:off x="3355675" y="3074515"/>
            <a:ext cx="2286000" cy="354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255104C-AD1C-071A-0AAA-509481BAFD48}"/>
              </a:ext>
            </a:extLst>
          </p:cNvPr>
          <p:cNvSpPr txBox="1"/>
          <p:nvPr/>
        </p:nvSpPr>
        <p:spPr>
          <a:xfrm>
            <a:off x="8367623" y="3010619"/>
            <a:ext cx="1406105" cy="369332"/>
          </a:xfrm>
          <a:prstGeom prst="rect">
            <a:avLst/>
          </a:prstGeom>
          <a:noFill/>
        </p:spPr>
        <p:txBody>
          <a:bodyPr wrap="square" rtlCol="0">
            <a:spAutoFit/>
          </a:bodyPr>
          <a:lstStyle/>
          <a:p>
            <a:r>
              <a:rPr lang="en-GB" dirty="0"/>
              <a:t>Tables</a:t>
            </a:r>
          </a:p>
        </p:txBody>
      </p:sp>
      <p:cxnSp>
        <p:nvCxnSpPr>
          <p:cNvPr id="14" name="Straight Arrow Connector 13">
            <a:extLst>
              <a:ext uri="{FF2B5EF4-FFF2-40B4-BE49-F238E27FC236}">
                <a16:creationId xmlns:a16="http://schemas.microsoft.com/office/drawing/2014/main" id="{A8013321-E7CB-11DE-55D5-2B9D22B00A1B}"/>
              </a:ext>
            </a:extLst>
          </p:cNvPr>
          <p:cNvCxnSpPr>
            <a:cxnSpLocks/>
          </p:cNvCxnSpPr>
          <p:nvPr/>
        </p:nvCxnSpPr>
        <p:spPr>
          <a:xfrm flipH="1">
            <a:off x="7548113" y="3379951"/>
            <a:ext cx="966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028B73A-5632-0CBD-4F6F-E6A50BF942B0}"/>
              </a:ext>
            </a:extLst>
          </p:cNvPr>
          <p:cNvCxnSpPr/>
          <p:nvPr/>
        </p:nvCxnSpPr>
        <p:spPr>
          <a:xfrm flipH="1" flipV="1">
            <a:off x="6737230" y="2415396"/>
            <a:ext cx="1742536" cy="65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972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95CFFFC-0403-848F-7097-DE05CF82EE3F}"/>
              </a:ext>
            </a:extLst>
          </p:cNvPr>
          <p:cNvPicPr>
            <a:picLocks noChangeAspect="1"/>
          </p:cNvPicPr>
          <p:nvPr/>
        </p:nvPicPr>
        <p:blipFill rotWithShape="1">
          <a:blip r:embed="rId2"/>
          <a:srcRect t="7012" b="7452"/>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705F70AC-AE58-9DB5-AC85-88DA5CFF6367}"/>
              </a:ext>
            </a:extLst>
          </p:cNvPr>
          <p:cNvSpPr txBox="1"/>
          <p:nvPr/>
        </p:nvSpPr>
        <p:spPr>
          <a:xfrm>
            <a:off x="3597216" y="638355"/>
            <a:ext cx="1406105" cy="369332"/>
          </a:xfrm>
          <a:prstGeom prst="rect">
            <a:avLst/>
          </a:prstGeom>
          <a:noFill/>
        </p:spPr>
        <p:txBody>
          <a:bodyPr wrap="square" rtlCol="0">
            <a:spAutoFit/>
          </a:bodyPr>
          <a:lstStyle/>
          <a:p>
            <a:r>
              <a:rPr lang="en-GB" dirty="0"/>
              <a:t>Tables</a:t>
            </a:r>
          </a:p>
        </p:txBody>
      </p:sp>
      <p:cxnSp>
        <p:nvCxnSpPr>
          <p:cNvPr id="6" name="Straight Arrow Connector 5">
            <a:extLst>
              <a:ext uri="{FF2B5EF4-FFF2-40B4-BE49-F238E27FC236}">
                <a16:creationId xmlns:a16="http://schemas.microsoft.com/office/drawing/2014/main" id="{4EDAB33E-2826-D10A-5C84-17BBC94794D8}"/>
              </a:ext>
            </a:extLst>
          </p:cNvPr>
          <p:cNvCxnSpPr>
            <a:stCxn id="4" idx="2"/>
          </p:cNvCxnSpPr>
          <p:nvPr/>
        </p:nvCxnSpPr>
        <p:spPr>
          <a:xfrm flipH="1">
            <a:off x="4097547" y="1007687"/>
            <a:ext cx="202722" cy="1675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8550E9-AA24-1E6D-1B98-5A243B41FBD8}"/>
              </a:ext>
            </a:extLst>
          </p:cNvPr>
          <p:cNvCxnSpPr/>
          <p:nvPr/>
        </p:nvCxnSpPr>
        <p:spPr>
          <a:xfrm>
            <a:off x="4300268" y="823021"/>
            <a:ext cx="1522562"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04489B-2CDC-361A-BB4F-A7A06332769D}"/>
              </a:ext>
            </a:extLst>
          </p:cNvPr>
          <p:cNvSpPr txBox="1"/>
          <p:nvPr/>
        </p:nvSpPr>
        <p:spPr>
          <a:xfrm>
            <a:off x="3950898" y="5296619"/>
            <a:ext cx="1190445" cy="369332"/>
          </a:xfrm>
          <a:prstGeom prst="rect">
            <a:avLst/>
          </a:prstGeom>
          <a:noFill/>
        </p:spPr>
        <p:txBody>
          <a:bodyPr wrap="square" rtlCol="0">
            <a:spAutoFit/>
          </a:bodyPr>
          <a:lstStyle/>
          <a:p>
            <a:r>
              <a:rPr lang="en-GB" dirty="0"/>
              <a:t>Pool Table</a:t>
            </a:r>
          </a:p>
        </p:txBody>
      </p:sp>
      <p:cxnSp>
        <p:nvCxnSpPr>
          <p:cNvPr id="12" name="Straight Arrow Connector 11">
            <a:extLst>
              <a:ext uri="{FF2B5EF4-FFF2-40B4-BE49-F238E27FC236}">
                <a16:creationId xmlns:a16="http://schemas.microsoft.com/office/drawing/2014/main" id="{39CFDC23-733A-97F9-C094-B8EA33CC8F3E}"/>
              </a:ext>
            </a:extLst>
          </p:cNvPr>
          <p:cNvCxnSpPr/>
          <p:nvPr/>
        </p:nvCxnSpPr>
        <p:spPr>
          <a:xfrm flipV="1">
            <a:off x="5061549" y="3493698"/>
            <a:ext cx="1925847" cy="1880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0905EA9-9D5B-8284-3374-DE2388E529FD}"/>
              </a:ext>
            </a:extLst>
          </p:cNvPr>
          <p:cNvSpPr txBox="1"/>
          <p:nvPr/>
        </p:nvSpPr>
        <p:spPr>
          <a:xfrm>
            <a:off x="9903124" y="3124366"/>
            <a:ext cx="1802921" cy="369332"/>
          </a:xfrm>
          <a:prstGeom prst="rect">
            <a:avLst/>
          </a:prstGeom>
          <a:noFill/>
        </p:spPr>
        <p:txBody>
          <a:bodyPr wrap="square" rtlCol="0">
            <a:spAutoFit/>
          </a:bodyPr>
          <a:lstStyle/>
          <a:p>
            <a:r>
              <a:rPr lang="en-GB" dirty="0"/>
              <a:t>Bar</a:t>
            </a:r>
          </a:p>
        </p:txBody>
      </p:sp>
      <p:cxnSp>
        <p:nvCxnSpPr>
          <p:cNvPr id="15" name="Straight Arrow Connector 14">
            <a:extLst>
              <a:ext uri="{FF2B5EF4-FFF2-40B4-BE49-F238E27FC236}">
                <a16:creationId xmlns:a16="http://schemas.microsoft.com/office/drawing/2014/main" id="{0C914152-7FA9-0191-3D63-D458634025F3}"/>
              </a:ext>
            </a:extLst>
          </p:cNvPr>
          <p:cNvCxnSpPr/>
          <p:nvPr/>
        </p:nvCxnSpPr>
        <p:spPr>
          <a:xfrm flipH="1">
            <a:off x="9074989" y="3347049"/>
            <a:ext cx="974785" cy="81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77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23F11-D89A-6AC7-C15B-20A4BE59C48C}"/>
              </a:ext>
            </a:extLst>
          </p:cNvPr>
          <p:cNvPicPr>
            <a:picLocks noChangeAspect="1"/>
          </p:cNvPicPr>
          <p:nvPr/>
        </p:nvPicPr>
        <p:blipFill>
          <a:blip r:embed="rId2"/>
          <a:stretch>
            <a:fillRect/>
          </a:stretch>
        </p:blipFill>
        <p:spPr>
          <a:xfrm>
            <a:off x="2743200" y="1633537"/>
            <a:ext cx="6705600" cy="3590925"/>
          </a:xfrm>
          <a:prstGeom prst="rect">
            <a:avLst/>
          </a:prstGeom>
        </p:spPr>
      </p:pic>
    </p:spTree>
    <p:extLst>
      <p:ext uri="{BB962C8B-B14F-4D97-AF65-F5344CB8AC3E}">
        <p14:creationId xmlns:p14="http://schemas.microsoft.com/office/powerpoint/2010/main" val="191708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BD5686-E391-0C92-91C7-CA93787E321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BD4579-C752-E39B-5FA9-E57295623734}"/>
              </a:ext>
            </a:extLst>
          </p:cNvPr>
          <p:cNvSpPr>
            <a:spLocks noGrp="1"/>
          </p:cNvSpPr>
          <p:nvPr>
            <p:ph type="title"/>
          </p:nvPr>
        </p:nvSpPr>
        <p:spPr>
          <a:xfrm>
            <a:off x="838200" y="365125"/>
            <a:ext cx="10515600" cy="1325563"/>
          </a:xfrm>
        </p:spPr>
        <p:txBody>
          <a:bodyPr>
            <a:normAutofit/>
          </a:bodyPr>
          <a:lstStyle/>
          <a:p>
            <a:r>
              <a:rPr lang="en-GB">
                <a:solidFill>
                  <a:srgbClr val="FFFFFF"/>
                </a:solidFill>
              </a:rPr>
              <a:t>Idea:</a:t>
            </a:r>
          </a:p>
        </p:txBody>
      </p:sp>
      <p:sp>
        <p:nvSpPr>
          <p:cNvPr id="3" name="Content Placeholder 2">
            <a:extLst>
              <a:ext uri="{FF2B5EF4-FFF2-40B4-BE49-F238E27FC236}">
                <a16:creationId xmlns:a16="http://schemas.microsoft.com/office/drawing/2014/main" id="{B51FCCFD-02E8-A4D4-35B0-E76067C05E1A}"/>
              </a:ext>
            </a:extLst>
          </p:cNvPr>
          <p:cNvSpPr>
            <a:spLocks noGrp="1"/>
          </p:cNvSpPr>
          <p:nvPr>
            <p:ph idx="1"/>
          </p:nvPr>
        </p:nvSpPr>
        <p:spPr>
          <a:xfrm>
            <a:off x="838200" y="1825625"/>
            <a:ext cx="10515600" cy="4351338"/>
          </a:xfrm>
        </p:spPr>
        <p:txBody>
          <a:bodyPr>
            <a:normAutofit/>
          </a:bodyPr>
          <a:lstStyle/>
          <a:p>
            <a:pPr marL="0" indent="0">
              <a:buNone/>
            </a:pPr>
            <a:r>
              <a:rPr lang="en-GB" dirty="0">
                <a:solidFill>
                  <a:srgbClr val="FFFFFF"/>
                </a:solidFill>
              </a:rPr>
              <a:t>You play as a drunkard in a bar. As you’ve gotten more drunk, you see a ‘figure’ appear to stop you from drinking. You begin to run around the bar, dodging this figure and continuing to drink and build up your score. As you drink more, you will occasionally pass put and become a ghost, allowing you to become faster and scout out the area and explore for more  items or layout for the bar. Your score goes up based on the time you dodge for and the amount of alcohol you drink. </a:t>
            </a:r>
          </a:p>
        </p:txBody>
      </p:sp>
    </p:spTree>
    <p:extLst>
      <p:ext uri="{BB962C8B-B14F-4D97-AF65-F5344CB8AC3E}">
        <p14:creationId xmlns:p14="http://schemas.microsoft.com/office/powerpoint/2010/main" val="22257503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38D6E8-E4E6-84E9-74C9-B68A4503EA3F}"/>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665FAE-8FF5-5EFA-F038-6E76EB2D4217}"/>
              </a:ext>
            </a:extLst>
          </p:cNvPr>
          <p:cNvSpPr>
            <a:spLocks noGrp="1"/>
          </p:cNvSpPr>
          <p:nvPr>
            <p:ph type="title"/>
          </p:nvPr>
        </p:nvSpPr>
        <p:spPr>
          <a:xfrm>
            <a:off x="838200" y="365125"/>
            <a:ext cx="10515600" cy="1325563"/>
          </a:xfrm>
        </p:spPr>
        <p:txBody>
          <a:bodyPr>
            <a:normAutofit/>
          </a:bodyPr>
          <a:lstStyle/>
          <a:p>
            <a:r>
              <a:rPr lang="en-GB">
                <a:solidFill>
                  <a:srgbClr val="FFFFFF"/>
                </a:solidFill>
              </a:rPr>
              <a:t>Location: Bar</a:t>
            </a:r>
          </a:p>
        </p:txBody>
      </p:sp>
      <p:sp>
        <p:nvSpPr>
          <p:cNvPr id="3" name="Content Placeholder 2">
            <a:extLst>
              <a:ext uri="{FF2B5EF4-FFF2-40B4-BE49-F238E27FC236}">
                <a16:creationId xmlns:a16="http://schemas.microsoft.com/office/drawing/2014/main" id="{FC0821DB-C4BE-CA2C-FD5C-789A2EE8C77A}"/>
              </a:ext>
            </a:extLst>
          </p:cNvPr>
          <p:cNvSpPr>
            <a:spLocks noGrp="1"/>
          </p:cNvSpPr>
          <p:nvPr>
            <p:ph idx="1"/>
          </p:nvPr>
        </p:nvSpPr>
        <p:spPr>
          <a:xfrm>
            <a:off x="838200" y="1825625"/>
            <a:ext cx="10515600" cy="4351338"/>
          </a:xfrm>
        </p:spPr>
        <p:txBody>
          <a:bodyPr>
            <a:normAutofit/>
          </a:bodyPr>
          <a:lstStyle/>
          <a:p>
            <a:r>
              <a:rPr lang="en-GB">
                <a:solidFill>
                  <a:srgbClr val="FFFFFF"/>
                </a:solidFill>
              </a:rPr>
              <a:t>Layout needs to be open</a:t>
            </a:r>
          </a:p>
          <a:p>
            <a:r>
              <a:rPr lang="en-GB">
                <a:solidFill>
                  <a:srgbClr val="FFFFFF"/>
                </a:solidFill>
              </a:rPr>
              <a:t>Be able to run around/loop enemy</a:t>
            </a:r>
          </a:p>
          <a:p>
            <a:r>
              <a:rPr lang="en-GB">
                <a:solidFill>
                  <a:srgbClr val="FFFFFF"/>
                </a:solidFill>
              </a:rPr>
              <a:t>Enemy can get you no matter what, so layout needs to be hard to navigate</a:t>
            </a:r>
          </a:p>
          <a:p>
            <a:r>
              <a:rPr lang="en-GB">
                <a:solidFill>
                  <a:srgbClr val="FFFFFF"/>
                </a:solidFill>
              </a:rPr>
              <a:t>One room: The bar, eating space</a:t>
            </a:r>
          </a:p>
          <a:p>
            <a:r>
              <a:rPr lang="en-GB">
                <a:solidFill>
                  <a:srgbClr val="FFFFFF"/>
                </a:solidFill>
              </a:rPr>
              <a:t>Needs to be large, can exaggerate the size</a:t>
            </a:r>
          </a:p>
          <a:p>
            <a:r>
              <a:rPr lang="en-GB">
                <a:solidFill>
                  <a:srgbClr val="FFFFFF"/>
                </a:solidFill>
              </a:rPr>
              <a:t>Things look weirder the more you drink</a:t>
            </a: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21333836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8D3742-44B4-0382-ABCB-6CEC078B34B4}"/>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2F8463-A00B-D7E2-F39F-5CDCC8C96EFA}"/>
              </a:ext>
            </a:extLst>
          </p:cNvPr>
          <p:cNvSpPr>
            <a:spLocks noGrp="1"/>
          </p:cNvSpPr>
          <p:nvPr>
            <p:ph type="title"/>
          </p:nvPr>
        </p:nvSpPr>
        <p:spPr>
          <a:xfrm>
            <a:off x="838200" y="365125"/>
            <a:ext cx="10515600" cy="1325563"/>
          </a:xfrm>
        </p:spPr>
        <p:txBody>
          <a:bodyPr>
            <a:normAutofit/>
          </a:bodyPr>
          <a:lstStyle/>
          <a:p>
            <a:r>
              <a:rPr lang="en-GB">
                <a:solidFill>
                  <a:srgbClr val="FFFFFF"/>
                </a:solidFill>
              </a:rPr>
              <a:t>Notes:</a:t>
            </a:r>
          </a:p>
        </p:txBody>
      </p:sp>
      <p:sp>
        <p:nvSpPr>
          <p:cNvPr id="3" name="Content Placeholder 2">
            <a:extLst>
              <a:ext uri="{FF2B5EF4-FFF2-40B4-BE49-F238E27FC236}">
                <a16:creationId xmlns:a16="http://schemas.microsoft.com/office/drawing/2014/main" id="{D98F90CA-8408-9D86-7D40-C6956951F12A}"/>
              </a:ext>
            </a:extLst>
          </p:cNvPr>
          <p:cNvSpPr>
            <a:spLocks noGrp="1"/>
          </p:cNvSpPr>
          <p:nvPr>
            <p:ph idx="1"/>
          </p:nvPr>
        </p:nvSpPr>
        <p:spPr>
          <a:xfrm>
            <a:off x="838200" y="1825625"/>
            <a:ext cx="10515600" cy="4351338"/>
          </a:xfrm>
        </p:spPr>
        <p:txBody>
          <a:bodyPr>
            <a:normAutofit/>
          </a:bodyPr>
          <a:lstStyle/>
          <a:p>
            <a:r>
              <a:rPr lang="en-GB" sz="2400">
                <a:solidFill>
                  <a:srgbClr val="FFFFFF"/>
                </a:solidFill>
              </a:rPr>
              <a:t>Being ghost increases chances of them not getting you, and makes player faster and able to do recon on where items/drinks are</a:t>
            </a:r>
          </a:p>
          <a:p>
            <a:r>
              <a:rPr lang="en-GB" sz="2400">
                <a:solidFill>
                  <a:srgbClr val="FFFFFF"/>
                </a:solidFill>
              </a:rPr>
              <a:t>Drink enough alcohol to die</a:t>
            </a:r>
          </a:p>
          <a:p>
            <a:r>
              <a:rPr lang="en-GB" sz="2400">
                <a:solidFill>
                  <a:srgbClr val="FFFFFF"/>
                </a:solidFill>
              </a:rPr>
              <a:t>Each reset starts with them taking a drink before becoming more disorderly</a:t>
            </a:r>
          </a:p>
          <a:p>
            <a:r>
              <a:rPr lang="en-GB" sz="2400">
                <a:solidFill>
                  <a:srgbClr val="FFFFFF"/>
                </a:solidFill>
              </a:rPr>
              <a:t>When more drunk, you see double and the obstacles double, rooms doubles</a:t>
            </a:r>
          </a:p>
          <a:p>
            <a:r>
              <a:rPr lang="en-GB" sz="2400">
                <a:solidFill>
                  <a:srgbClr val="FFFFFF"/>
                </a:solidFill>
              </a:rPr>
              <a:t>Get caught multiple times in a row, you get good ending for not dying from alcohol</a:t>
            </a:r>
          </a:p>
          <a:p>
            <a:r>
              <a:rPr lang="en-GB" sz="2400">
                <a:solidFill>
                  <a:srgbClr val="FFFFFF"/>
                </a:solidFill>
              </a:rPr>
              <a:t>Ragdoll AI </a:t>
            </a:r>
          </a:p>
          <a:p>
            <a:r>
              <a:rPr lang="en-GB" sz="2400">
                <a:solidFill>
                  <a:srgbClr val="FFFFFF"/>
                </a:solidFill>
              </a:rPr>
              <a:t>Assault others, get more points but risk of getting caught. High risk high reward</a:t>
            </a:r>
          </a:p>
          <a:p>
            <a:r>
              <a:rPr lang="en-GB" sz="2400">
                <a:solidFill>
                  <a:srgbClr val="FFFFFF"/>
                </a:solidFill>
              </a:rPr>
              <a:t>Person chasing you is an allegory for your responsibilities, thoughts, feelings etc.</a:t>
            </a:r>
          </a:p>
          <a:p>
            <a:endParaRPr lang="en-GB" sz="2400">
              <a:solidFill>
                <a:srgbClr val="FFFFFF"/>
              </a:solidFill>
            </a:endParaRPr>
          </a:p>
          <a:p>
            <a:endParaRPr lang="en-GB" sz="2400">
              <a:solidFill>
                <a:srgbClr val="FFFFFF"/>
              </a:solidFill>
            </a:endParaRPr>
          </a:p>
        </p:txBody>
      </p:sp>
    </p:spTree>
    <p:extLst>
      <p:ext uri="{BB962C8B-B14F-4D97-AF65-F5344CB8AC3E}">
        <p14:creationId xmlns:p14="http://schemas.microsoft.com/office/powerpoint/2010/main" val="13278218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96203A-AF85-6B99-41B9-D2DF4CB04EC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C3E893D-0038-A6CC-5BC6-1A66E7031B0B}"/>
              </a:ext>
            </a:extLst>
          </p:cNvPr>
          <p:cNvSpPr>
            <a:spLocks noGrp="1"/>
          </p:cNvSpPr>
          <p:nvPr>
            <p:ph idx="1"/>
          </p:nvPr>
        </p:nvSpPr>
        <p:spPr>
          <a:xfrm>
            <a:off x="838200" y="1253331"/>
            <a:ext cx="10515600" cy="4351338"/>
          </a:xfrm>
        </p:spPr>
        <p:txBody>
          <a:bodyPr>
            <a:normAutofit fontScale="92500" lnSpcReduction="20000"/>
          </a:bodyPr>
          <a:lstStyle/>
          <a:p>
            <a:pPr marL="0" indent="0">
              <a:buNone/>
            </a:pPr>
            <a:r>
              <a:rPr lang="en-GB" sz="3000" dirty="0">
                <a:solidFill>
                  <a:srgbClr val="FFFFFF"/>
                </a:solidFill>
              </a:rPr>
              <a:t>Gameplay:</a:t>
            </a:r>
          </a:p>
          <a:p>
            <a:r>
              <a:rPr lang="en-GB" sz="2000" dirty="0">
                <a:solidFill>
                  <a:srgbClr val="FFFFFF"/>
                </a:solidFill>
              </a:rPr>
              <a:t>Start game</a:t>
            </a:r>
          </a:p>
          <a:p>
            <a:r>
              <a:rPr lang="en-GB" sz="2000" dirty="0">
                <a:solidFill>
                  <a:srgbClr val="FFFFFF"/>
                </a:solidFill>
              </a:rPr>
              <a:t>Run</a:t>
            </a:r>
          </a:p>
          <a:p>
            <a:r>
              <a:rPr lang="en-GB" sz="2000" dirty="0">
                <a:solidFill>
                  <a:srgbClr val="FFFFFF"/>
                </a:solidFill>
              </a:rPr>
              <a:t>Drink</a:t>
            </a:r>
          </a:p>
          <a:p>
            <a:r>
              <a:rPr lang="en-GB" sz="2000" dirty="0">
                <a:solidFill>
                  <a:srgbClr val="FFFFFF"/>
                </a:solidFill>
              </a:rPr>
              <a:t>More drinks = more chaotic/more problematic and a higher score</a:t>
            </a:r>
          </a:p>
          <a:p>
            <a:r>
              <a:rPr lang="en-GB" sz="2000" dirty="0">
                <a:solidFill>
                  <a:srgbClr val="FFFFFF"/>
                </a:solidFill>
              </a:rPr>
              <a:t>‘Person’ chasing you to stop you drinking</a:t>
            </a:r>
          </a:p>
          <a:p>
            <a:r>
              <a:rPr lang="en-GB" sz="2000" dirty="0">
                <a:solidFill>
                  <a:srgbClr val="FFFFFF"/>
                </a:solidFill>
              </a:rPr>
              <a:t>‘Person’ loses you, chance to explore/recon</a:t>
            </a:r>
          </a:p>
          <a:p>
            <a:r>
              <a:rPr lang="en-GB" sz="2000" dirty="0">
                <a:solidFill>
                  <a:srgbClr val="FFFFFF"/>
                </a:solidFill>
              </a:rPr>
              <a:t>‘Person’ catches you, you sober up, restart</a:t>
            </a:r>
          </a:p>
          <a:p>
            <a:r>
              <a:rPr lang="en-GB" sz="2000" dirty="0">
                <a:solidFill>
                  <a:srgbClr val="FFFFFF"/>
                </a:solidFill>
              </a:rPr>
              <a:t>Successfully reach drink capacity</a:t>
            </a:r>
          </a:p>
          <a:p>
            <a:r>
              <a:rPr lang="en-GB" sz="2000" dirty="0">
                <a:solidFill>
                  <a:srgbClr val="FFFFFF"/>
                </a:solidFill>
              </a:rPr>
              <a:t>Die</a:t>
            </a:r>
          </a:p>
          <a:p>
            <a:r>
              <a:rPr lang="en-GB" sz="2000" dirty="0">
                <a:solidFill>
                  <a:srgbClr val="FFFFFF"/>
                </a:solidFill>
              </a:rPr>
              <a:t>Cutscene</a:t>
            </a:r>
          </a:p>
          <a:p>
            <a:r>
              <a:rPr lang="en-GB" sz="2000" dirty="0">
                <a:solidFill>
                  <a:srgbClr val="FFFFFF"/>
                </a:solidFill>
              </a:rPr>
              <a:t>win</a:t>
            </a:r>
          </a:p>
          <a:p>
            <a:endParaRPr lang="en-GB" sz="1500" dirty="0">
              <a:solidFill>
                <a:srgbClr val="FFFFFF"/>
              </a:solidFill>
            </a:endParaRPr>
          </a:p>
        </p:txBody>
      </p:sp>
    </p:spTree>
    <p:extLst>
      <p:ext uri="{BB962C8B-B14F-4D97-AF65-F5344CB8AC3E}">
        <p14:creationId xmlns:p14="http://schemas.microsoft.com/office/powerpoint/2010/main" val="42116697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3">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19AF59-8DA0-CB12-56D0-A38A64BDAEF8}"/>
              </a:ext>
            </a:extLst>
          </p:cNvPr>
          <p:cNvPicPr>
            <a:picLocks noChangeAspect="1"/>
          </p:cNvPicPr>
          <p:nvPr/>
        </p:nvPicPr>
        <p:blipFill>
          <a:blip r:embed="rId2"/>
          <a:stretch>
            <a:fillRect/>
          </a:stretch>
        </p:blipFill>
        <p:spPr>
          <a:xfrm>
            <a:off x="945794" y="643467"/>
            <a:ext cx="2475653" cy="2475653"/>
          </a:xfrm>
          <a:prstGeom prst="rect">
            <a:avLst/>
          </a:prstGeom>
        </p:spPr>
      </p:pic>
      <p:sp>
        <p:nvSpPr>
          <p:cNvPr id="32" name="Rectangle 17">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67DEBF-28B3-766E-3219-3670C85730F2}"/>
              </a:ext>
            </a:extLst>
          </p:cNvPr>
          <p:cNvPicPr>
            <a:picLocks noChangeAspect="1"/>
          </p:cNvPicPr>
          <p:nvPr/>
        </p:nvPicPr>
        <p:blipFill>
          <a:blip r:embed="rId3"/>
          <a:stretch>
            <a:fillRect/>
          </a:stretch>
        </p:blipFill>
        <p:spPr>
          <a:xfrm>
            <a:off x="4773816" y="650497"/>
            <a:ext cx="2468623" cy="2468623"/>
          </a:xfrm>
          <a:prstGeom prst="rect">
            <a:avLst/>
          </a:prstGeom>
        </p:spPr>
      </p:pic>
      <p:sp>
        <p:nvSpPr>
          <p:cNvPr id="33" name="Rectangle 19">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0AE3C8-D2B1-3A70-C0B3-DFAD3C00002E}"/>
              </a:ext>
            </a:extLst>
          </p:cNvPr>
          <p:cNvPicPr>
            <a:picLocks noChangeAspect="1"/>
          </p:cNvPicPr>
          <p:nvPr/>
        </p:nvPicPr>
        <p:blipFill>
          <a:blip r:embed="rId4"/>
          <a:stretch>
            <a:fillRect/>
          </a:stretch>
        </p:blipFill>
        <p:spPr>
          <a:xfrm>
            <a:off x="8705658" y="650497"/>
            <a:ext cx="2468623" cy="2468623"/>
          </a:xfrm>
          <a:prstGeom prst="rect">
            <a:avLst/>
          </a:prstGeom>
        </p:spPr>
      </p:pic>
      <p:sp>
        <p:nvSpPr>
          <p:cNvPr id="34" name="Rectangle 21">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16511E-F991-6A97-A251-80909FCDF9CC}"/>
              </a:ext>
            </a:extLst>
          </p:cNvPr>
          <p:cNvPicPr>
            <a:picLocks noChangeAspect="1"/>
          </p:cNvPicPr>
          <p:nvPr/>
        </p:nvPicPr>
        <p:blipFill>
          <a:blip r:embed="rId5"/>
          <a:stretch>
            <a:fillRect/>
          </a:stretch>
        </p:blipFill>
        <p:spPr>
          <a:xfrm>
            <a:off x="1031891" y="3748194"/>
            <a:ext cx="2286258" cy="2471631"/>
          </a:xfrm>
          <a:prstGeom prst="rect">
            <a:avLst/>
          </a:prstGeom>
        </p:spPr>
      </p:pic>
      <p:sp>
        <p:nvSpPr>
          <p:cNvPr id="35" name="Rectangle 23">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5">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EC0F38-BFB4-FB80-DD2F-BCFD70E02F90}"/>
              </a:ext>
            </a:extLst>
          </p:cNvPr>
          <p:cNvPicPr>
            <a:picLocks noChangeAspect="1"/>
          </p:cNvPicPr>
          <p:nvPr/>
        </p:nvPicPr>
        <p:blipFill>
          <a:blip r:embed="rId6"/>
          <a:stretch>
            <a:fillRect/>
          </a:stretch>
        </p:blipFill>
        <p:spPr>
          <a:xfrm>
            <a:off x="4413358" y="3818714"/>
            <a:ext cx="3201482" cy="2401112"/>
          </a:xfrm>
          <a:prstGeom prst="rect">
            <a:avLst/>
          </a:prstGeom>
        </p:spPr>
      </p:pic>
      <p:pic>
        <p:nvPicPr>
          <p:cNvPr id="5" name="Picture 4">
            <a:extLst>
              <a:ext uri="{FF2B5EF4-FFF2-40B4-BE49-F238E27FC236}">
                <a16:creationId xmlns:a16="http://schemas.microsoft.com/office/drawing/2014/main" id="{498CA1E2-FA67-522F-946E-BB3823B39EB2}"/>
              </a:ext>
            </a:extLst>
          </p:cNvPr>
          <p:cNvPicPr>
            <a:picLocks noChangeAspect="1"/>
          </p:cNvPicPr>
          <p:nvPr/>
        </p:nvPicPr>
        <p:blipFill>
          <a:blip r:embed="rId7"/>
          <a:stretch>
            <a:fillRect/>
          </a:stretch>
        </p:blipFill>
        <p:spPr>
          <a:xfrm>
            <a:off x="8313518" y="3767686"/>
            <a:ext cx="3252903" cy="2439677"/>
          </a:xfrm>
          <a:prstGeom prst="rect">
            <a:avLst/>
          </a:prstGeom>
        </p:spPr>
      </p:pic>
    </p:spTree>
    <p:extLst>
      <p:ext uri="{BB962C8B-B14F-4D97-AF65-F5344CB8AC3E}">
        <p14:creationId xmlns:p14="http://schemas.microsoft.com/office/powerpoint/2010/main" val="366651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1DF3C2-3562-CFBC-5DC4-D5AF986C8F38}"/>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4B3EC6-1E28-E55B-457F-83162C29CA63}"/>
              </a:ext>
            </a:extLst>
          </p:cNvPr>
          <p:cNvSpPr>
            <a:spLocks noGrp="1"/>
          </p:cNvSpPr>
          <p:nvPr>
            <p:ph type="title"/>
          </p:nvPr>
        </p:nvSpPr>
        <p:spPr>
          <a:xfrm>
            <a:off x="838200" y="365125"/>
            <a:ext cx="10515600" cy="1325563"/>
          </a:xfrm>
        </p:spPr>
        <p:txBody>
          <a:bodyPr>
            <a:normAutofit/>
          </a:bodyPr>
          <a:lstStyle/>
          <a:p>
            <a:r>
              <a:rPr lang="en-GB">
                <a:solidFill>
                  <a:srgbClr val="FFFFFF"/>
                </a:solidFill>
              </a:rPr>
              <a:t>HUD:</a:t>
            </a:r>
          </a:p>
        </p:txBody>
      </p:sp>
      <p:sp>
        <p:nvSpPr>
          <p:cNvPr id="3" name="Content Placeholder 2">
            <a:extLst>
              <a:ext uri="{FF2B5EF4-FFF2-40B4-BE49-F238E27FC236}">
                <a16:creationId xmlns:a16="http://schemas.microsoft.com/office/drawing/2014/main" id="{0C59B9C0-C3F3-CC97-1857-5B9AE81C36F3}"/>
              </a:ext>
            </a:extLst>
          </p:cNvPr>
          <p:cNvSpPr>
            <a:spLocks noGrp="1"/>
          </p:cNvSpPr>
          <p:nvPr>
            <p:ph idx="1"/>
          </p:nvPr>
        </p:nvSpPr>
        <p:spPr>
          <a:xfrm>
            <a:off x="838200" y="1825625"/>
            <a:ext cx="10515600" cy="4351338"/>
          </a:xfrm>
        </p:spPr>
        <p:txBody>
          <a:bodyPr>
            <a:normAutofit/>
          </a:bodyPr>
          <a:lstStyle/>
          <a:p>
            <a:r>
              <a:rPr lang="en-GB" dirty="0">
                <a:solidFill>
                  <a:srgbClr val="FFFFFF"/>
                </a:solidFill>
              </a:rPr>
              <a:t>Timer (going up)</a:t>
            </a:r>
          </a:p>
          <a:p>
            <a:r>
              <a:rPr lang="en-GB" dirty="0">
                <a:solidFill>
                  <a:srgbClr val="FFFFFF"/>
                </a:solidFill>
              </a:rPr>
              <a:t>Score</a:t>
            </a:r>
          </a:p>
          <a:p>
            <a:r>
              <a:rPr lang="en-GB" dirty="0">
                <a:solidFill>
                  <a:srgbClr val="FFFFFF"/>
                </a:solidFill>
              </a:rPr>
              <a:t>Drunk scale/meter</a:t>
            </a:r>
          </a:p>
          <a:p>
            <a:r>
              <a:rPr lang="en-GB" dirty="0">
                <a:solidFill>
                  <a:srgbClr val="FFFFFF"/>
                </a:solidFill>
              </a:rPr>
              <a:t>Ghost effect</a:t>
            </a:r>
          </a:p>
          <a:p>
            <a:r>
              <a:rPr lang="en-GB" dirty="0">
                <a:solidFill>
                  <a:srgbClr val="FFFFFF"/>
                </a:solidFill>
              </a:rPr>
              <a:t>Screen boarder getting darker when figure gets closer</a:t>
            </a: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6497790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DB12F5-42C9-3013-17B8-A2C56F7996F9}"/>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5A36EF-B8A6-D755-A965-80ECD17C38FB}"/>
              </a:ext>
            </a:extLst>
          </p:cNvPr>
          <p:cNvSpPr>
            <a:spLocks noGrp="1"/>
          </p:cNvSpPr>
          <p:nvPr>
            <p:ph type="title"/>
          </p:nvPr>
        </p:nvSpPr>
        <p:spPr>
          <a:xfrm>
            <a:off x="838200" y="365125"/>
            <a:ext cx="10515600" cy="1325563"/>
          </a:xfrm>
        </p:spPr>
        <p:txBody>
          <a:bodyPr>
            <a:normAutofit/>
          </a:bodyPr>
          <a:lstStyle/>
          <a:p>
            <a:r>
              <a:rPr lang="en-GB">
                <a:solidFill>
                  <a:srgbClr val="FFFFFF"/>
                </a:solidFill>
              </a:rPr>
              <a:t>Mechanics:</a:t>
            </a:r>
          </a:p>
        </p:txBody>
      </p:sp>
      <p:sp>
        <p:nvSpPr>
          <p:cNvPr id="3" name="Content Placeholder 2">
            <a:extLst>
              <a:ext uri="{FF2B5EF4-FFF2-40B4-BE49-F238E27FC236}">
                <a16:creationId xmlns:a16="http://schemas.microsoft.com/office/drawing/2014/main" id="{CFAFB138-8D3D-FEE7-5B71-ADAC076C82E1}"/>
              </a:ext>
            </a:extLst>
          </p:cNvPr>
          <p:cNvSpPr>
            <a:spLocks noGrp="1"/>
          </p:cNvSpPr>
          <p:nvPr>
            <p:ph idx="1"/>
          </p:nvPr>
        </p:nvSpPr>
        <p:spPr>
          <a:xfrm>
            <a:off x="838200" y="1825625"/>
            <a:ext cx="10515600" cy="4351338"/>
          </a:xfrm>
        </p:spPr>
        <p:txBody>
          <a:bodyPr>
            <a:normAutofit/>
          </a:bodyPr>
          <a:lstStyle/>
          <a:p>
            <a:r>
              <a:rPr lang="en-GB" dirty="0">
                <a:solidFill>
                  <a:srgbClr val="FFFFFF"/>
                </a:solidFill>
              </a:rPr>
              <a:t>Move</a:t>
            </a:r>
          </a:p>
          <a:p>
            <a:r>
              <a:rPr lang="en-GB" dirty="0">
                <a:solidFill>
                  <a:srgbClr val="FFFFFF"/>
                </a:solidFill>
              </a:rPr>
              <a:t>Dash</a:t>
            </a:r>
          </a:p>
          <a:p>
            <a:r>
              <a:rPr lang="en-GB" dirty="0">
                <a:solidFill>
                  <a:srgbClr val="FFFFFF"/>
                </a:solidFill>
              </a:rPr>
              <a:t>Powerup (alcohol) Speed increase, score multiplier etc</a:t>
            </a:r>
          </a:p>
          <a:p>
            <a:r>
              <a:rPr lang="en-GB" dirty="0">
                <a:solidFill>
                  <a:srgbClr val="FFFFFF"/>
                </a:solidFill>
              </a:rPr>
              <a:t>Figure chasing the player</a:t>
            </a: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6376161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8CF0F6-8695-A8EF-057E-6FD79B51DE82}"/>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4C8D4C-0182-8400-C2AA-C798704CE30B}"/>
              </a:ext>
            </a:extLst>
          </p:cNvPr>
          <p:cNvSpPr>
            <a:spLocks noGrp="1"/>
          </p:cNvSpPr>
          <p:nvPr>
            <p:ph type="ctrTitle"/>
          </p:nvPr>
        </p:nvSpPr>
        <p:spPr>
          <a:xfrm>
            <a:off x="1524000" y="1122362"/>
            <a:ext cx="9144000" cy="2900518"/>
          </a:xfrm>
        </p:spPr>
        <p:txBody>
          <a:bodyPr>
            <a:normAutofit/>
          </a:bodyPr>
          <a:lstStyle/>
          <a:p>
            <a:r>
              <a:rPr lang="en-GB">
                <a:solidFill>
                  <a:srgbClr val="FFFFFF"/>
                </a:solidFill>
              </a:rPr>
              <a:t>References:</a:t>
            </a:r>
          </a:p>
        </p:txBody>
      </p:sp>
      <p:sp>
        <p:nvSpPr>
          <p:cNvPr id="3" name="Subtitle 2">
            <a:extLst>
              <a:ext uri="{FF2B5EF4-FFF2-40B4-BE49-F238E27FC236}">
                <a16:creationId xmlns:a16="http://schemas.microsoft.com/office/drawing/2014/main" id="{D04C045C-B97B-7D73-CCCA-AFB09331EF9E}"/>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780220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387</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Game jam: Research</vt:lpstr>
      <vt:lpstr>Idea:</vt:lpstr>
      <vt:lpstr>Location: Bar</vt:lpstr>
      <vt:lpstr>Notes:</vt:lpstr>
      <vt:lpstr>PowerPoint Presentation</vt:lpstr>
      <vt:lpstr>PowerPoint Presentation</vt:lpstr>
      <vt:lpstr>HUD:</vt:lpstr>
      <vt:lpstr>Mechanics:</vt:lpstr>
      <vt:lpstr>References:</vt:lpstr>
      <vt:lpstr>PowerPoint Presentation</vt:lpstr>
      <vt:lpstr>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jam: Research</dc:title>
  <dc:creator>ASHALL, CHARLIE (Student)</dc:creator>
  <cp:lastModifiedBy>ASHALL, CHARLIE (Student)</cp:lastModifiedBy>
  <cp:revision>3</cp:revision>
  <dcterms:created xsi:type="dcterms:W3CDTF">2023-10-27T16:14:06Z</dcterms:created>
  <dcterms:modified xsi:type="dcterms:W3CDTF">2023-10-28T11:03:02Z</dcterms:modified>
</cp:coreProperties>
</file>